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  <p:sldMasterId id="2147483801" r:id="rId2"/>
  </p:sldMasterIdLst>
  <p:notesMasterIdLst>
    <p:notesMasterId r:id="rId41"/>
  </p:notesMasterIdLst>
  <p:handoutMasterIdLst>
    <p:handoutMasterId r:id="rId42"/>
  </p:handoutMasterIdLst>
  <p:sldIdLst>
    <p:sldId id="256" r:id="rId3"/>
    <p:sldId id="257" r:id="rId4"/>
    <p:sldId id="276" r:id="rId5"/>
    <p:sldId id="277" r:id="rId6"/>
    <p:sldId id="320" r:id="rId7"/>
    <p:sldId id="321" r:id="rId8"/>
    <p:sldId id="323" r:id="rId9"/>
    <p:sldId id="313" r:id="rId10"/>
    <p:sldId id="279" r:id="rId11"/>
    <p:sldId id="318" r:id="rId12"/>
    <p:sldId id="317" r:id="rId13"/>
    <p:sldId id="325" r:id="rId14"/>
    <p:sldId id="324" r:id="rId15"/>
    <p:sldId id="285" r:id="rId16"/>
    <p:sldId id="326" r:id="rId17"/>
    <p:sldId id="319" r:id="rId18"/>
    <p:sldId id="322" r:id="rId19"/>
    <p:sldId id="266" r:id="rId20"/>
    <p:sldId id="268" r:id="rId21"/>
    <p:sldId id="265" r:id="rId22"/>
    <p:sldId id="264" r:id="rId23"/>
    <p:sldId id="309" r:id="rId24"/>
    <p:sldId id="274" r:id="rId25"/>
    <p:sldId id="327" r:id="rId26"/>
    <p:sldId id="311" r:id="rId27"/>
    <p:sldId id="280" r:id="rId28"/>
    <p:sldId id="273" r:id="rId29"/>
    <p:sldId id="310" r:id="rId30"/>
    <p:sldId id="328" r:id="rId31"/>
    <p:sldId id="314" r:id="rId32"/>
    <p:sldId id="278" r:id="rId33"/>
    <p:sldId id="329" r:id="rId34"/>
    <p:sldId id="330" r:id="rId35"/>
    <p:sldId id="331" r:id="rId36"/>
    <p:sldId id="332" r:id="rId37"/>
    <p:sldId id="335" r:id="rId38"/>
    <p:sldId id="333" r:id="rId39"/>
    <p:sldId id="334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600" autoAdjust="0"/>
    <p:restoredTop sz="86483" autoAdjust="0"/>
  </p:normalViewPr>
  <p:slideViewPr>
    <p:cSldViewPr>
      <p:cViewPr>
        <p:scale>
          <a:sx n="81" d="100"/>
          <a:sy n="81" d="100"/>
        </p:scale>
        <p:origin x="-7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6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FEC0EC2-1805-4B28-BECE-27B13D18B73E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ED7EF42-A134-4CAE-8B46-839275B4C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7568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92E613-01D9-4BC4-A265-9492A267C0FE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7B302D2-4A19-4299-99B6-9F06B6671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5845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B302D2-4A19-4299-99B6-9F06B6671260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B302D2-4A19-4299-99B6-9F06B6671260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B302D2-4A19-4299-99B6-9F06B6671260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B302D2-4A19-4299-99B6-9F06B6671260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B302D2-4A19-4299-99B6-9F06B6671260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9404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354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9435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604123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5792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31104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542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77879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3121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018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6684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44399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140" y="-228600"/>
            <a:ext cx="83820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102" y="21336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B406DBE-6801-4087-835A-7081D858CD4E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59DAE6E-27AE-4FBB-90DE-0E31199567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ctrTitle" idx="4294967295"/>
          </p:nvPr>
        </p:nvSpPr>
        <p:spPr>
          <a:xfrm>
            <a:off x="1752600" y="2130425"/>
            <a:ext cx="7391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Volcanoes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3581400" y="3810000"/>
            <a:ext cx="5334000" cy="1754188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Chapter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00"/>
            <a:ext cx="7770298" cy="5105400"/>
          </a:xfrm>
        </p:spPr>
        <p:txBody>
          <a:bodyPr>
            <a:normAutofit/>
          </a:bodyPr>
          <a:lstStyle/>
          <a:p>
            <a:pPr lvl="0">
              <a:buClr>
                <a:srgbClr val="AD0101"/>
              </a:buClr>
              <a:defRPr/>
            </a:pPr>
            <a:r>
              <a:rPr lang="en-US" b="1" dirty="0">
                <a:solidFill>
                  <a:srgbClr val="303030"/>
                </a:solidFill>
              </a:rPr>
              <a:t>Lave Dome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400" dirty="0">
                <a:solidFill>
                  <a:srgbClr val="303030"/>
                </a:solidFill>
              </a:rPr>
              <a:t>Small, less than 2000 </a:t>
            </a:r>
            <a:r>
              <a:rPr lang="en-US" sz="2400" dirty="0" smtClean="0">
                <a:solidFill>
                  <a:srgbClr val="303030"/>
                </a:solidFill>
              </a:rPr>
              <a:t>ft. </a:t>
            </a:r>
            <a:r>
              <a:rPr lang="en-US" sz="2400" dirty="0">
                <a:solidFill>
                  <a:srgbClr val="303030"/>
                </a:solidFill>
              </a:rPr>
              <a:t>high, irregular shape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400" dirty="0">
                <a:solidFill>
                  <a:srgbClr val="303030"/>
                </a:solidFill>
              </a:rPr>
              <a:t>Solidified thick viscous lava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400" dirty="0">
                <a:solidFill>
                  <a:srgbClr val="303030"/>
                </a:solidFill>
              </a:rPr>
              <a:t>Magma high in silica, often </a:t>
            </a:r>
            <a:r>
              <a:rPr lang="en-US" sz="2400" dirty="0" smtClean="0">
                <a:solidFill>
                  <a:srgbClr val="303030"/>
                </a:solidFill>
              </a:rPr>
              <a:t>rhyolite</a:t>
            </a:r>
            <a:endParaRPr lang="en-US" sz="2400" dirty="0">
              <a:solidFill>
                <a:srgbClr val="303030"/>
              </a:solidFill>
            </a:endParaRPr>
          </a:p>
          <a:p>
            <a:pPr lvl="0">
              <a:buClr>
                <a:srgbClr val="AD0101"/>
              </a:buClr>
              <a:defRPr/>
            </a:pPr>
            <a:r>
              <a:rPr lang="en-US" b="1" dirty="0">
                <a:solidFill>
                  <a:srgbClr val="303030"/>
                </a:solidFill>
              </a:rPr>
              <a:t>Cinder Cone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400" dirty="0">
                <a:solidFill>
                  <a:srgbClr val="303030"/>
                </a:solidFill>
              </a:rPr>
              <a:t>Small Steep-sided.  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400" dirty="0">
                <a:solidFill>
                  <a:srgbClr val="303030"/>
                </a:solidFill>
              </a:rPr>
              <a:t>Loose proclastic material 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400" dirty="0">
                <a:solidFill>
                  <a:srgbClr val="303030"/>
                </a:solidFill>
              </a:rPr>
              <a:t>Magma varies from basaltic to </a:t>
            </a:r>
            <a:r>
              <a:rPr lang="en-US" sz="2400" dirty="0" smtClean="0">
                <a:solidFill>
                  <a:srgbClr val="303030"/>
                </a:solidFill>
              </a:rPr>
              <a:t>proclastic</a:t>
            </a:r>
          </a:p>
          <a:p>
            <a:pPr lvl="1">
              <a:buClr>
                <a:srgbClr val="AD0101"/>
              </a:buClr>
              <a:buNone/>
              <a:defRPr/>
            </a:pPr>
            <a:endParaRPr lang="en-US" sz="2400" dirty="0">
              <a:solidFill>
                <a:srgbClr val="303030"/>
              </a:solidFill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457200"/>
            <a:ext cx="83820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Types of Volcanoes</a:t>
            </a:r>
          </a:p>
        </p:txBody>
      </p:sp>
    </p:spTree>
    <p:extLst>
      <p:ext uri="{BB962C8B-B14F-4D97-AF65-F5344CB8AC3E}">
        <p14:creationId xmlns="" xmlns:p14="http://schemas.microsoft.com/office/powerpoint/2010/main" val="3269556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thebritishgeographer.weebly.com/uploads/1/1/8/1/11812015/7338480.png?5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5800"/>
            <a:ext cx="8040640" cy="5826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00"/>
            <a:ext cx="7770298" cy="5105400"/>
          </a:xfrm>
        </p:spPr>
        <p:txBody>
          <a:bodyPr>
            <a:normAutofit lnSpcReduction="10000"/>
          </a:bodyPr>
          <a:lstStyle/>
          <a:p>
            <a:pPr>
              <a:buClr>
                <a:srgbClr val="AD0101"/>
              </a:buClr>
              <a:defRPr/>
            </a:pPr>
            <a:r>
              <a:rPr lang="en-US" dirty="0" smtClean="0">
                <a:solidFill>
                  <a:srgbClr val="303030"/>
                </a:solidFill>
              </a:rPr>
              <a:t>Volcanoes are more than complex systems in a mountain that spews lava</a:t>
            </a:r>
            <a:endParaRPr lang="en-US" dirty="0">
              <a:solidFill>
                <a:srgbClr val="303030"/>
              </a:solidFill>
            </a:endParaRPr>
          </a:p>
          <a:p>
            <a:pPr lvl="1">
              <a:buClr>
                <a:srgbClr val="AD0101"/>
              </a:buClr>
              <a:defRPr/>
            </a:pPr>
            <a:r>
              <a:rPr lang="en-US" sz="2400" dirty="0" smtClean="0">
                <a:solidFill>
                  <a:srgbClr val="303030"/>
                </a:solidFill>
              </a:rPr>
              <a:t>These systems include:</a:t>
            </a:r>
          </a:p>
          <a:p>
            <a:pPr lvl="2">
              <a:buClr>
                <a:srgbClr val="AD0101"/>
              </a:buClr>
              <a:defRPr/>
            </a:pPr>
            <a:r>
              <a:rPr lang="en-US" sz="2400" dirty="0" smtClean="0">
                <a:solidFill>
                  <a:srgbClr val="303030"/>
                </a:solidFill>
              </a:rPr>
              <a:t>Craters, calderas, volcanic vents, geysers, and hot springs</a:t>
            </a:r>
          </a:p>
          <a:p>
            <a:pPr lvl="3">
              <a:buClr>
                <a:srgbClr val="AD0101"/>
              </a:buClr>
              <a:defRPr/>
            </a:pPr>
            <a:r>
              <a:rPr lang="en-US" sz="2400" b="1" dirty="0" smtClean="0">
                <a:solidFill>
                  <a:srgbClr val="303030"/>
                </a:solidFill>
              </a:rPr>
              <a:t>Craters</a:t>
            </a:r>
            <a:r>
              <a:rPr lang="en-US" sz="2400" dirty="0" smtClean="0">
                <a:solidFill>
                  <a:srgbClr val="303030"/>
                </a:solidFill>
              </a:rPr>
              <a:t> – formed at the topes of volcanoes during the explosion</a:t>
            </a:r>
          </a:p>
          <a:p>
            <a:pPr lvl="3">
              <a:buClr>
                <a:srgbClr val="AD0101"/>
              </a:buClr>
              <a:defRPr/>
            </a:pPr>
            <a:r>
              <a:rPr lang="en-US" sz="2400" b="1" dirty="0" smtClean="0">
                <a:solidFill>
                  <a:srgbClr val="303030"/>
                </a:solidFill>
              </a:rPr>
              <a:t>Volcanic vent </a:t>
            </a:r>
            <a:r>
              <a:rPr lang="en-US" sz="2400" dirty="0" smtClean="0">
                <a:solidFill>
                  <a:srgbClr val="303030"/>
                </a:solidFill>
              </a:rPr>
              <a:t>-- an opening through with lava and pyroclastic erupts</a:t>
            </a:r>
          </a:p>
          <a:p>
            <a:pPr lvl="3">
              <a:buClr>
                <a:srgbClr val="AD0101"/>
              </a:buClr>
              <a:defRPr/>
            </a:pPr>
            <a:r>
              <a:rPr lang="en-US" sz="2400" dirty="0" smtClean="0">
                <a:solidFill>
                  <a:srgbClr val="303030"/>
                </a:solidFill>
              </a:rPr>
              <a:t> </a:t>
            </a:r>
            <a:r>
              <a:rPr lang="en-US" sz="2400" b="1" dirty="0" smtClean="0">
                <a:solidFill>
                  <a:srgbClr val="303030"/>
                </a:solidFill>
              </a:rPr>
              <a:t>Hot Springs or geysers </a:t>
            </a:r>
            <a:r>
              <a:rPr lang="en-US" sz="2400" dirty="0" smtClean="0">
                <a:solidFill>
                  <a:srgbClr val="303030"/>
                </a:solidFill>
              </a:rPr>
              <a:t>– where groundwater comes into contact with hot rock</a:t>
            </a:r>
          </a:p>
          <a:p>
            <a:pPr lvl="3">
              <a:buClr>
                <a:srgbClr val="AD0101"/>
              </a:buClr>
              <a:defRPr/>
            </a:pPr>
            <a:r>
              <a:rPr lang="en-US" sz="2400" b="1" dirty="0" smtClean="0">
                <a:solidFill>
                  <a:srgbClr val="303030"/>
                </a:solidFill>
              </a:rPr>
              <a:t>Caldera</a:t>
            </a:r>
            <a:r>
              <a:rPr lang="en-US" sz="2400" dirty="0" smtClean="0">
                <a:solidFill>
                  <a:srgbClr val="303030"/>
                </a:solidFill>
              </a:rPr>
              <a:t> --a crater produced from a collapsed volcano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457200"/>
            <a:ext cx="83820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Parts of Volcanoes</a:t>
            </a:r>
          </a:p>
        </p:txBody>
      </p:sp>
    </p:spTree>
    <p:extLst>
      <p:ext uri="{BB962C8B-B14F-4D97-AF65-F5344CB8AC3E}">
        <p14:creationId xmlns="" xmlns:p14="http://schemas.microsoft.com/office/powerpoint/2010/main" val="3269556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www.pacificislandtravel.com/nature_gallery/volcanoes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14400"/>
            <a:ext cx="7315200" cy="5629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95400"/>
            <a:ext cx="37338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How a Caldera is formed</a:t>
            </a:r>
            <a:endParaRPr lang="en-US" dirty="0"/>
          </a:p>
        </p:txBody>
      </p:sp>
      <p:pic>
        <p:nvPicPr>
          <p:cNvPr id="69634" name="Picture 2" descr="http://geo-mexico.com/wp-content/uploads/2013/05/caldera-formation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533400"/>
            <a:ext cx="3482902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406" y="-304800"/>
            <a:ext cx="83820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Types of Volcanoes</a:t>
            </a:r>
            <a:endParaRPr lang="en-US" dirty="0"/>
          </a:p>
        </p:txBody>
      </p:sp>
      <p:pic>
        <p:nvPicPr>
          <p:cNvPr id="41987" name="Picture 2" descr="D:\class\jpg\Fig14-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52" y="2057400"/>
            <a:ext cx="6982047" cy="401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TextBox 4"/>
          <p:cNvSpPr txBox="1">
            <a:spLocks noChangeArrowheads="1"/>
          </p:cNvSpPr>
          <p:nvPr/>
        </p:nvSpPr>
        <p:spPr bwMode="auto">
          <a:xfrm>
            <a:off x="2876107" y="1328458"/>
            <a:ext cx="3249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Crater Lake -- Caldera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81000"/>
            <a:ext cx="8382000" cy="1600200"/>
          </a:xfrm>
        </p:spPr>
        <p:txBody>
          <a:bodyPr>
            <a:normAutofit/>
          </a:bodyPr>
          <a:lstStyle/>
          <a:p>
            <a:r>
              <a:rPr lang="en-US" sz="4400" dirty="0"/>
              <a:t>Igneous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839200" cy="4953000"/>
          </a:xfrm>
        </p:spPr>
        <p:txBody>
          <a:bodyPr>
            <a:noAutofit/>
          </a:bodyPr>
          <a:lstStyle/>
          <a:p>
            <a:pPr lvl="0">
              <a:buClr>
                <a:srgbClr val="AD0101"/>
              </a:buClr>
              <a:defRPr/>
            </a:pPr>
            <a:r>
              <a:rPr lang="en-US" sz="2100" b="1" dirty="0">
                <a:solidFill>
                  <a:srgbClr val="303030"/>
                </a:solidFill>
              </a:rPr>
              <a:t>Igneous intrusions – when the magma solidifies below the surface producing a igneous intrusion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100" b="1" u="sng" dirty="0">
                <a:solidFill>
                  <a:srgbClr val="303030"/>
                </a:solidFill>
              </a:rPr>
              <a:t>Dikes</a:t>
            </a:r>
            <a:r>
              <a:rPr lang="en-US" sz="2100" b="1" dirty="0">
                <a:solidFill>
                  <a:srgbClr val="303030"/>
                </a:solidFill>
              </a:rPr>
              <a:t> – a vertical or nearly vertical sheet of magma thrust upward into preexisting rock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100" b="1" dirty="0">
                <a:solidFill>
                  <a:srgbClr val="303030"/>
                </a:solidFill>
              </a:rPr>
              <a:t>Sills– a long, thin intrusive body with its orientation determined by the structure of the preexisting rocks.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100" b="1" u="sng" dirty="0">
                <a:solidFill>
                  <a:srgbClr val="303030"/>
                </a:solidFill>
              </a:rPr>
              <a:t>Veins</a:t>
            </a:r>
            <a:r>
              <a:rPr lang="en-US" sz="2100" b="1" dirty="0">
                <a:solidFill>
                  <a:srgbClr val="303030"/>
                </a:solidFill>
              </a:rPr>
              <a:t> – least prominent- thin veins of igneous rock that are pushed up through small fractures of preexisting rocks</a:t>
            </a:r>
            <a:r>
              <a:rPr lang="en-US" sz="2100" dirty="0" smtClean="0">
                <a:solidFill>
                  <a:srgbClr val="303030"/>
                </a:solidFill>
              </a:rPr>
              <a:t>.</a:t>
            </a:r>
          </a:p>
          <a:p>
            <a:pPr lvl="1">
              <a:defRPr/>
            </a:pPr>
            <a:r>
              <a:rPr lang="en-US" sz="2100" b="1" u="sng" dirty="0" smtClean="0"/>
              <a:t>Batholiths</a:t>
            </a:r>
            <a:r>
              <a:rPr lang="en-US" sz="2100" b="1" dirty="0" smtClean="0"/>
              <a:t> -- a subterranean igneous body of indefinite depth and enormous in size.  Often the core of mountain ranges.</a:t>
            </a:r>
          </a:p>
          <a:p>
            <a:pPr lvl="1">
              <a:defRPr/>
            </a:pPr>
            <a:r>
              <a:rPr lang="en-US" sz="2100" b="1" u="sng" dirty="0" smtClean="0"/>
              <a:t>Stocks</a:t>
            </a:r>
            <a:r>
              <a:rPr lang="en-US" sz="2100" b="1" dirty="0" smtClean="0"/>
              <a:t> – Similar to the batholiths but much smaller.  Often an offshoot of  batholiths.</a:t>
            </a:r>
          </a:p>
          <a:p>
            <a:pPr lvl="1">
              <a:defRPr/>
            </a:pPr>
            <a:r>
              <a:rPr lang="en-US" sz="2100" b="1" u="sng" dirty="0" smtClean="0"/>
              <a:t>Laccoliths</a:t>
            </a:r>
            <a:r>
              <a:rPr lang="en-US" sz="2100" b="1" dirty="0" smtClean="0"/>
              <a:t>– produces by slow-flowing viscous magma is forced between horizontal layers of preexisting rock.</a:t>
            </a:r>
            <a:endParaRPr lang="en-US" sz="210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8283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http://www.oldearth.org/curriculum/geology/pluton_dike_si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066801"/>
            <a:ext cx="5865513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685800"/>
            <a:ext cx="7848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Mid-ocean Ridges and Continental Rifts Volcanoes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676400"/>
            <a:ext cx="75438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u="sng" dirty="0" smtClean="0"/>
              <a:t>Mid-ocean ridges and continental rifts</a:t>
            </a:r>
          </a:p>
          <a:p>
            <a:pPr>
              <a:defRPr/>
            </a:pPr>
            <a:endParaRPr lang="en-US" sz="2800" u="sng" dirty="0" smtClean="0"/>
          </a:p>
          <a:p>
            <a:pPr lvl="1">
              <a:defRPr/>
            </a:pPr>
            <a:r>
              <a:rPr lang="en-US" sz="2800" dirty="0" smtClean="0"/>
              <a:t>Produces basaltic magma</a:t>
            </a:r>
          </a:p>
          <a:p>
            <a:pPr lvl="1">
              <a:defRPr/>
            </a:pPr>
            <a:endParaRPr lang="en-US" sz="2800" dirty="0" smtClean="0"/>
          </a:p>
          <a:p>
            <a:pPr lvl="1">
              <a:defRPr/>
            </a:pPr>
            <a:r>
              <a:rPr lang="en-US" sz="2800" dirty="0" smtClean="0"/>
              <a:t>Produces shield volcanoes</a:t>
            </a:r>
          </a:p>
          <a:p>
            <a:pPr lvl="1">
              <a:defRPr/>
            </a:pPr>
            <a:endParaRPr lang="en-US" sz="2800" dirty="0" smtClean="0"/>
          </a:p>
          <a:p>
            <a:pPr lvl="1">
              <a:defRPr/>
            </a:pPr>
            <a:r>
              <a:rPr lang="en-US" sz="2800" dirty="0" smtClean="0"/>
              <a:t>Iceland an example</a:t>
            </a:r>
            <a:endParaRPr lang="en-US" dirty="0" smtClean="0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0" y="6172200"/>
          <a:ext cx="2603500" cy="687388"/>
        </p:xfrm>
        <a:graphic>
          <a:graphicData uri="http://schemas.openxmlformats.org/presentationml/2006/ole">
            <p:oleObj spid="_x0000_s18450" name="Package" showAsIcon="1" r:id="rId3" imgW="2627280" imgH="68256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class\jpg\Fig14-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09600"/>
            <a:ext cx="7391400" cy="5418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-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Rigid Earth to Plate Tectonics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990600"/>
            <a:ext cx="7239000" cy="50641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Learning Objectives</a:t>
            </a:r>
          </a:p>
          <a:p>
            <a:pPr lvl="1">
              <a:defRPr/>
            </a:pPr>
            <a:r>
              <a:rPr lang="en-US" b="1" dirty="0" smtClean="0"/>
              <a:t>Know the different types of volcanoes and their associated features</a:t>
            </a:r>
          </a:p>
          <a:p>
            <a:pPr lvl="1">
              <a:defRPr/>
            </a:pPr>
            <a:r>
              <a:rPr lang="en-US" b="1" dirty="0" smtClean="0"/>
              <a:t>Understand the relationship of the volcanoes to plate tectonics</a:t>
            </a:r>
          </a:p>
          <a:p>
            <a:pPr lvl="1">
              <a:defRPr/>
            </a:pPr>
            <a:r>
              <a:rPr lang="en-US" b="1" dirty="0" smtClean="0"/>
              <a:t>Know what geographic regions are at risk from volcanoes</a:t>
            </a:r>
          </a:p>
          <a:p>
            <a:pPr lvl="1">
              <a:defRPr/>
            </a:pPr>
            <a:r>
              <a:rPr lang="en-US" b="1" dirty="0" smtClean="0"/>
              <a:t>Know the effects of volcanoes and how they are linked to other natural hazards</a:t>
            </a:r>
          </a:p>
          <a:p>
            <a:pPr lvl="1">
              <a:defRPr/>
            </a:pPr>
            <a:r>
              <a:rPr lang="en-US" b="1" dirty="0" smtClean="0"/>
              <a:t>Recognize the potential benefits of volcanic eruptions</a:t>
            </a:r>
          </a:p>
          <a:p>
            <a:pPr lvl="1">
              <a:defRPr/>
            </a:pPr>
            <a:r>
              <a:rPr lang="en-US" b="1" dirty="0" smtClean="0"/>
              <a:t>Understand how we can minimize the volcanic hazard</a:t>
            </a:r>
          </a:p>
          <a:p>
            <a:pPr lvl="1">
              <a:defRPr/>
            </a:pPr>
            <a:r>
              <a:rPr lang="en-US" b="1" dirty="0" smtClean="0"/>
              <a:t>Know what the adjustments we can make to avoid death and damage from volcanoes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685800" y="1447800"/>
            <a:ext cx="78486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Subduction Zones</a:t>
            </a:r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r>
              <a:rPr lang="en-US" sz="2400" dirty="0" smtClean="0"/>
              <a:t>Found around the Pacific Rim</a:t>
            </a:r>
          </a:p>
          <a:p>
            <a:pPr lvl="1">
              <a:defRPr/>
            </a:pP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Volcanoes commonly andesitic</a:t>
            </a:r>
          </a:p>
          <a:p>
            <a:pPr lvl="1">
              <a:defRPr/>
            </a:pP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Magma combination of basalt and silica</a:t>
            </a:r>
          </a:p>
          <a:p>
            <a:pPr lvl="1">
              <a:defRPr/>
            </a:pP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Japan and volcanoes in Oregon, Washington and Alaska are examples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81000" y="76200"/>
            <a:ext cx="83820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Subduction Zone Volcanoes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3048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Convergent Boundaries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447800"/>
            <a:ext cx="7772400" cy="4343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u="sng" dirty="0" smtClean="0"/>
              <a:t>Convergent Boundaries</a:t>
            </a:r>
            <a:r>
              <a:rPr lang="en-US" sz="2800" dirty="0" smtClean="0"/>
              <a:t>– where plates collide destructive boundaries</a:t>
            </a:r>
          </a:p>
          <a:p>
            <a:pPr>
              <a:defRPr/>
            </a:pPr>
            <a:endParaRPr lang="en-US" sz="2800" dirty="0" smtClean="0"/>
          </a:p>
          <a:p>
            <a:pPr lvl="1">
              <a:defRPr/>
            </a:pPr>
            <a:r>
              <a:rPr lang="en-US" sz="2800" dirty="0" smtClean="0"/>
              <a:t>Most </a:t>
            </a:r>
            <a:r>
              <a:rPr lang="en-US" sz="2800" u="sng" dirty="0" smtClean="0"/>
              <a:t>massive and spectacular of earthly landforms</a:t>
            </a:r>
          </a:p>
          <a:p>
            <a:pPr lvl="2">
              <a:defRPr/>
            </a:pPr>
            <a:r>
              <a:rPr lang="en-US" sz="2800" dirty="0" smtClean="0"/>
              <a:t>Mountains &amp; volcanoes</a:t>
            </a:r>
          </a:p>
          <a:p>
            <a:pPr lvl="2">
              <a:defRPr/>
            </a:pPr>
            <a:r>
              <a:rPr lang="en-US" sz="2800" dirty="0" smtClean="0"/>
              <a:t>Deep ocean trenches</a:t>
            </a: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0" y="6172200"/>
          <a:ext cx="2311400" cy="687388"/>
        </p:xfrm>
        <a:graphic>
          <a:graphicData uri="http://schemas.openxmlformats.org/presentationml/2006/ole">
            <p:oleObj spid="_x0000_s14354" name="Package" showAsIcon="1" r:id="rId3" imgW="2331000" imgH="68256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ubs.usgs.gov/gip/dynamic/graphics/FigS11-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685799"/>
            <a:ext cx="4114800" cy="549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9248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 Hot Spots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371600"/>
            <a:ext cx="7239000" cy="46069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/>
              <a:t>Hot Spots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600" dirty="0" smtClean="0"/>
              <a:t>Spots of volcanic activity caused by a thin Earth’s crust allowing the magma to move to the surface found in the ocean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600" dirty="0" smtClean="0"/>
              <a:t>These are called </a:t>
            </a:r>
            <a:r>
              <a:rPr lang="en-US" sz="2600" b="1" dirty="0" smtClean="0"/>
              <a:t>Hot Spots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400" b="1" dirty="0" smtClean="0"/>
              <a:t>Hawaii </a:t>
            </a:r>
            <a:r>
              <a:rPr lang="en-US" sz="2400" dirty="0" smtClean="0"/>
              <a:t>is an example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400" dirty="0" smtClean="0"/>
              <a:t>As the plate moves across the Hot Spot, a </a:t>
            </a:r>
            <a:r>
              <a:rPr lang="en-US" sz="2400" b="1" dirty="0" smtClean="0"/>
              <a:t>hot spot trail is left, such as the Hawaiian Islands or Midway</a:t>
            </a:r>
            <a:r>
              <a:rPr lang="en-US" sz="2600" dirty="0" smtClean="0"/>
              <a:t>.</a:t>
            </a:r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0" y="6172200"/>
          <a:ext cx="1803400" cy="687388"/>
        </p:xfrm>
        <a:graphic>
          <a:graphicData uri="http://schemas.openxmlformats.org/presentationml/2006/ole">
            <p:oleObj spid="_x0000_s31762" name="Package" showAsIcon="1" r:id="rId3" imgW="1815921" imgH="68258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Mantle Plums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29600" cy="46069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/>
              <a:t>Mantle Plumes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600" dirty="0" smtClean="0"/>
              <a:t>Spots of volcanic activity caused by a thin Earth’s crust allowing the magma to move to the surface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400" dirty="0" smtClean="0"/>
              <a:t>These are called </a:t>
            </a:r>
            <a:r>
              <a:rPr lang="en-US" sz="2400" b="1" dirty="0" smtClean="0"/>
              <a:t>Mantle Plumes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400" dirty="0" smtClean="0"/>
              <a:t>Yellowstone sits over a mantle plume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600" dirty="0" smtClean="0"/>
              <a:t>As the North American plate moves across this mantle plum</a:t>
            </a:r>
            <a:r>
              <a:rPr lang="en-US" sz="2600" b="1" dirty="0" smtClean="0"/>
              <a:t>, </a:t>
            </a:r>
            <a:r>
              <a:rPr lang="en-US" sz="2600" dirty="0" smtClean="0"/>
              <a:t>Yellowstone will move across the country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600" b="1" dirty="0" smtClean="0"/>
              <a:t>Mantle plumes help to explain volcanic activity in the middle of plates and help to distinguish the direction of the plate’s movement</a:t>
            </a:r>
            <a:r>
              <a:rPr lang="en-US" sz="2600" dirty="0" smtClean="0"/>
              <a:t>.</a:t>
            </a:r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0" y="6172200"/>
          <a:ext cx="1803400" cy="687388"/>
        </p:xfrm>
        <a:graphic>
          <a:graphicData uri="http://schemas.openxmlformats.org/presentationml/2006/ole">
            <p:oleObj spid="_x0000_s99330" name="Package" showAsIcon="1" r:id="rId3" imgW="1815921" imgH="68258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http://share1.esd105.wednet.edu/bishopcj/AU/essimages/pacific_hotspot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838200"/>
            <a:ext cx="5867400" cy="518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Geographic Regions at Risk from Volcanoes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371600"/>
            <a:ext cx="7239000" cy="46482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Earthquakes, volcanoes are related to tectonics and most occur around the Ring of </a:t>
            </a:r>
            <a:r>
              <a:rPr lang="en-US" sz="2400" dirty="0" smtClean="0"/>
              <a:t>Fire</a:t>
            </a:r>
          </a:p>
          <a:p>
            <a:pPr>
              <a:lnSpc>
                <a:spcPct val="80000"/>
              </a:lnSpc>
              <a:defRPr/>
            </a:pPr>
            <a:endParaRPr lang="en-US" sz="2400" dirty="0" smtClean="0"/>
          </a:p>
          <a:p>
            <a:pPr>
              <a:lnSpc>
                <a:spcPct val="80000"/>
              </a:lnSpc>
              <a:defRPr/>
            </a:pPr>
            <a:r>
              <a:rPr lang="en-US" dirty="0" smtClean="0"/>
              <a:t>Hot spots </a:t>
            </a:r>
            <a:r>
              <a:rPr lang="en-US" dirty="0" smtClean="0"/>
              <a:t>or riffs </a:t>
            </a:r>
            <a:r>
              <a:rPr lang="en-US" dirty="0" smtClean="0"/>
              <a:t>found </a:t>
            </a:r>
            <a:r>
              <a:rPr lang="en-US" dirty="0" smtClean="0"/>
              <a:t>in the Pacific Ocean or at mid-ocean </a:t>
            </a:r>
            <a:r>
              <a:rPr lang="en-US" dirty="0" smtClean="0"/>
              <a:t>ridges</a:t>
            </a:r>
          </a:p>
          <a:p>
            <a:pPr>
              <a:lnSpc>
                <a:spcPct val="80000"/>
              </a:lnSpc>
              <a:defRPr/>
            </a:pPr>
            <a:endParaRPr lang="en-US" dirty="0" smtClean="0"/>
          </a:p>
          <a:p>
            <a:pPr>
              <a:lnSpc>
                <a:spcPct val="80000"/>
              </a:lnSpc>
              <a:defRPr/>
            </a:pPr>
            <a:r>
              <a:rPr lang="en-US" dirty="0" smtClean="0"/>
              <a:t>Areas along the Pacific Coast, in Yellowstone and in isolated areas of the Southwest are at risk</a:t>
            </a:r>
            <a:endParaRPr lang="en-US" dirty="0" smtClean="0"/>
          </a:p>
          <a:p>
            <a:pPr>
              <a:lnSpc>
                <a:spcPct val="80000"/>
              </a:lnSpc>
              <a:defRPr/>
            </a:pPr>
            <a:endParaRPr lang="en-US" dirty="0" smtClean="0"/>
          </a:p>
          <a:p>
            <a:pPr>
              <a:lnSpc>
                <a:spcPct val="80000"/>
              </a:lnSpc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Pacific Ring of Fire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295400"/>
            <a:ext cx="77724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u="sng" dirty="0" smtClean="0"/>
              <a:t>Ring of active volcanoes surrounding the Pacific Ocean</a:t>
            </a:r>
          </a:p>
          <a:p>
            <a:pPr>
              <a:defRPr/>
            </a:pPr>
            <a:endParaRPr lang="en-US" sz="2800" b="1" dirty="0" smtClean="0"/>
          </a:p>
          <a:p>
            <a:pPr>
              <a:defRPr/>
            </a:pPr>
            <a:r>
              <a:rPr lang="en-US" sz="2800" b="1" dirty="0" smtClean="0"/>
              <a:t>Found primarily along the subduction zones of the Pacific Basin plate boundaries</a:t>
            </a:r>
          </a:p>
          <a:p>
            <a:pPr>
              <a:defRPr/>
            </a:pPr>
            <a:endParaRPr lang="en-US" sz="2800" b="1" dirty="0" smtClean="0"/>
          </a:p>
          <a:p>
            <a:pPr>
              <a:defRPr/>
            </a:pPr>
            <a:r>
              <a:rPr lang="en-US" sz="2800" b="1" dirty="0" smtClean="0"/>
              <a:t>Some segments along the transform and divergent plate boundaries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people.hofstra.edu/Jean-paul_Rodrigue/GESA/topic1/img/Map_Ring_of_Fi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28776"/>
            <a:ext cx="7848600" cy="50100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91000" y="1905000"/>
            <a:ext cx="1776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Ring of Fire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533400"/>
            <a:ext cx="8382000" cy="160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Volcanic Hazards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839200" cy="4953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000" b="1" u="sng" dirty="0" smtClean="0"/>
              <a:t>Lava flows 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000" dirty="0" smtClean="0"/>
              <a:t>Rarely cause loss of life, but cause lots of </a:t>
            </a:r>
            <a:r>
              <a:rPr lang="en-US" sz="2000" dirty="0" smtClean="0"/>
              <a:t>damage</a:t>
            </a:r>
          </a:p>
          <a:p>
            <a:pPr>
              <a:lnSpc>
                <a:spcPct val="80000"/>
              </a:lnSpc>
              <a:defRPr/>
            </a:pPr>
            <a:r>
              <a:rPr lang="en-US" sz="2000" b="1" u="sng" dirty="0" err="1" smtClean="0"/>
              <a:t>Proclastic</a:t>
            </a:r>
            <a:r>
              <a:rPr lang="en-US" sz="2000" b="1" u="sng" dirty="0" smtClean="0"/>
              <a:t> flows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000" dirty="0" smtClean="0"/>
              <a:t>Collapse of the lava dome or explosive eruption causes high speed avalanche of searing hot gases, ash, and rock </a:t>
            </a:r>
            <a:r>
              <a:rPr lang="en-US" sz="2000" dirty="0" smtClean="0"/>
              <a:t>fragments</a:t>
            </a:r>
          </a:p>
          <a:p>
            <a:pPr>
              <a:lnSpc>
                <a:spcPct val="80000"/>
              </a:lnSpc>
              <a:defRPr/>
            </a:pPr>
            <a:r>
              <a:rPr lang="en-US" sz="2000" b="1" u="sng" dirty="0" smtClean="0"/>
              <a:t>Volcanic Ash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000" dirty="0" smtClean="0"/>
              <a:t>Covers vegetation, contaminates surface water, damages buildings as ash piles on roofs,  creates health hazards, and can cause flame outs in airplane engines</a:t>
            </a:r>
            <a:endParaRPr lang="en-US" sz="2000" dirty="0" smtClean="0"/>
          </a:p>
          <a:p>
            <a:pPr>
              <a:lnSpc>
                <a:spcPct val="80000"/>
              </a:lnSpc>
              <a:defRPr/>
            </a:pPr>
            <a:r>
              <a:rPr lang="en-US" sz="2000" b="1" u="sng" dirty="0" smtClean="0"/>
              <a:t>Volcanic Gases</a:t>
            </a:r>
            <a:endParaRPr lang="en-US" sz="2000" b="1" u="sng" dirty="0" smtClean="0"/>
          </a:p>
          <a:p>
            <a:pPr lvl="1">
              <a:lnSpc>
                <a:spcPct val="80000"/>
              </a:lnSpc>
              <a:defRPr/>
            </a:pPr>
            <a:r>
              <a:rPr lang="en-US" sz="2000" dirty="0" smtClean="0"/>
              <a:t>Emissions of noxious gases such as carbon dioxide, sulfur dioxide, hydrogen sulfide, and fluorine</a:t>
            </a:r>
          </a:p>
          <a:p>
            <a:pPr>
              <a:lnSpc>
                <a:spcPct val="80000"/>
              </a:lnSpc>
              <a:defRPr/>
            </a:pPr>
            <a:r>
              <a:rPr lang="en-US" sz="2000" b="1" u="sng" dirty="0" smtClean="0"/>
              <a:t>Eruption </a:t>
            </a:r>
            <a:r>
              <a:rPr lang="en-US" sz="2000" b="1" u="sng" dirty="0" smtClean="0"/>
              <a:t>Column and Clouds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000" dirty="0" smtClean="0"/>
              <a:t>Changes the air quality and weather</a:t>
            </a:r>
          </a:p>
          <a:p>
            <a:pPr>
              <a:lnSpc>
                <a:spcPct val="80000"/>
              </a:lnSpc>
              <a:defRPr/>
            </a:pPr>
            <a:r>
              <a:rPr lang="en-US" sz="2000" b="1" u="sng" dirty="0" smtClean="0"/>
              <a:t>Volcanic </a:t>
            </a:r>
            <a:r>
              <a:rPr lang="en-US" sz="2000" b="1" u="sng" dirty="0" smtClean="0"/>
              <a:t>Mudflows (Lahars)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000" dirty="0" smtClean="0"/>
              <a:t>A loose mantle of ash and proclastic flow on the sides of a volcano slides during a heavy rain storm.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04800"/>
            <a:ext cx="8382000" cy="1600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Introduction to Volcanoes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153400" cy="4572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700" b="1" dirty="0" smtClean="0"/>
              <a:t>General term that refers to all phenomena connected with the origin and movement of molten rock</a:t>
            </a:r>
          </a:p>
          <a:p>
            <a:pPr lvl="1">
              <a:defRPr/>
            </a:pPr>
            <a:r>
              <a:rPr lang="en-US" sz="2700" b="1" dirty="0" smtClean="0"/>
              <a:t>Two categories–Surface and Plutonic Activities </a:t>
            </a:r>
            <a:r>
              <a:rPr lang="en-US" sz="2700" dirty="0" smtClean="0"/>
              <a:t>(below the surface of the crust)</a:t>
            </a:r>
          </a:p>
          <a:p>
            <a:pPr lvl="3">
              <a:defRPr/>
            </a:pPr>
            <a:r>
              <a:rPr lang="en-US" sz="2700" b="1" u="sng" dirty="0" smtClean="0"/>
              <a:t>Extrusive volcanism (explosive above ground)</a:t>
            </a:r>
          </a:p>
          <a:p>
            <a:pPr lvl="3">
              <a:defRPr/>
            </a:pPr>
            <a:r>
              <a:rPr lang="en-US" sz="2700" b="1" u="sng" dirty="0" smtClean="0"/>
              <a:t>Intrusive volcanism (shallow none explosive)</a:t>
            </a:r>
          </a:p>
          <a:p>
            <a:pPr lvl="4">
              <a:defRPr/>
            </a:pPr>
            <a:r>
              <a:rPr lang="en-US" sz="2700" b="1" u="sng" dirty="0" smtClean="0"/>
              <a:t>Plutonic (intrusive, very deep under ground)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vulcan.wr.usgs.gov/Imgs/Gif/Hazards/volcano_hazards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85800"/>
            <a:ext cx="5105400" cy="5501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0" y="6170613"/>
          <a:ext cx="2068513" cy="685800"/>
        </p:xfrm>
        <a:graphic>
          <a:graphicData uri="http://schemas.openxmlformats.org/presentationml/2006/ole">
            <p:oleObj spid="_x0000_s44049" name="Package" showAsIcon="1" r:id="rId4" imgW="2086377" imgH="68258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-228600" y="0"/>
            <a:ext cx="9372600" cy="160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Linkages between Volcanoes and other Natural Hazards</a:t>
            </a:r>
            <a:endParaRPr lang="en-US" sz="4000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764102" y="1676400"/>
            <a:ext cx="7543800" cy="43434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600" dirty="0" smtClean="0"/>
              <a:t>Volcanoes are linked to their physical environment as well as to several other natural hazards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Fires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Earthquakes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Landslides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A change in global climates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381000"/>
            <a:ext cx="8382000" cy="160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Natural Service Function of Volcanoes</a:t>
            </a:r>
            <a:endParaRPr lang="en-US" sz="4000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371600"/>
            <a:ext cx="7543800" cy="4876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dirty="0" smtClean="0"/>
              <a:t>Volcanic Activity </a:t>
            </a:r>
            <a:r>
              <a:rPr lang="en-US" dirty="0" smtClean="0"/>
              <a:t>Serve in </a:t>
            </a:r>
            <a:r>
              <a:rPr lang="en-US" u="sng" dirty="0" smtClean="0"/>
              <a:t>Natural Functions </a:t>
            </a:r>
            <a:r>
              <a:rPr lang="en-US" dirty="0" smtClean="0"/>
              <a:t>by</a:t>
            </a:r>
            <a:endParaRPr lang="en-US" dirty="0" smtClean="0"/>
          </a:p>
          <a:p>
            <a:pPr lvl="1">
              <a:lnSpc>
                <a:spcPct val="90000"/>
              </a:lnSpc>
              <a:defRPr/>
            </a:pPr>
            <a:r>
              <a:rPr lang="en-US" sz="2400" b="1" dirty="0" smtClean="0"/>
              <a:t>Volcanic Soils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400" dirty="0" smtClean="0"/>
              <a:t>Provides excellent growth medium for vegetation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b="1" dirty="0" smtClean="0"/>
              <a:t>Geothermal Power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400" dirty="0" smtClean="0"/>
              <a:t>Used to creat</a:t>
            </a:r>
            <a:r>
              <a:rPr lang="en-US" sz="2400" dirty="0" smtClean="0"/>
              <a:t>e </a:t>
            </a:r>
            <a:r>
              <a:rPr lang="en-US" sz="2400" dirty="0" smtClean="0"/>
              <a:t>power for nearby urban areas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b="1" dirty="0" smtClean="0"/>
              <a:t>Mineral Resources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400" dirty="0" smtClean="0"/>
              <a:t>Host and source for mineral resources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b="1" dirty="0" smtClean="0"/>
              <a:t>Recreation	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400" dirty="0" smtClean="0"/>
              <a:t>Creates health spas and hot spots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b="1" dirty="0" smtClean="0"/>
              <a:t>Creation of New Land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400" dirty="0" smtClean="0"/>
              <a:t>Responsible for new land during the eruption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381000"/>
            <a:ext cx="8382000" cy="160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Human Interaction </a:t>
            </a:r>
            <a:r>
              <a:rPr lang="en-US" sz="4000" dirty="0" smtClean="0"/>
              <a:t>with </a:t>
            </a:r>
            <a:r>
              <a:rPr lang="en-US" sz="4000" dirty="0" smtClean="0"/>
              <a:t>Volcanoes</a:t>
            </a:r>
            <a:endParaRPr lang="en-US" sz="4000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371600"/>
            <a:ext cx="7543800" cy="4876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Unlike earthquakes, volcanoes do not lend themselves to human tinkering</a:t>
            </a:r>
            <a:r>
              <a:rPr lang="en-US" sz="2200" dirty="0" smtClean="0"/>
              <a:t>, little can be done to stop them</a:t>
            </a:r>
          </a:p>
          <a:p>
            <a:pPr>
              <a:lnSpc>
                <a:spcPct val="90000"/>
              </a:lnSpc>
              <a:buNone/>
              <a:defRPr/>
            </a:pPr>
            <a:endParaRPr lang="en-US" sz="2200" dirty="0" smtClean="0"/>
          </a:p>
          <a:p>
            <a:pPr>
              <a:lnSpc>
                <a:spcPct val="90000"/>
              </a:lnSpc>
              <a:defRPr/>
            </a:pPr>
            <a:r>
              <a:rPr lang="en-US" sz="2200" dirty="0" smtClean="0"/>
              <a:t>Minimizing the Volcanic Hazards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200" dirty="0" smtClean="0"/>
              <a:t>Forecasting – Unable to forecast but certain information can be obtained that can help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/>
              <a:t>Monitoring seismic activity</a:t>
            </a:r>
          </a:p>
          <a:p>
            <a:pPr lvl="2">
              <a:lnSpc>
                <a:spcPct val="90000"/>
              </a:lnSpc>
              <a:defRPr/>
            </a:pPr>
            <a:r>
              <a:rPr lang="en-US" dirty="0" smtClean="0"/>
              <a:t>Monitoring thermal, magnetic, and hydrologic conditions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/>
              <a:t>Monitoring the land surface to detect tilting or swelling of the volcano</a:t>
            </a:r>
          </a:p>
          <a:p>
            <a:pPr lvl="2">
              <a:lnSpc>
                <a:spcPct val="90000"/>
              </a:lnSpc>
              <a:defRPr/>
            </a:pPr>
            <a:r>
              <a:rPr lang="en-US" dirty="0" smtClean="0"/>
              <a:t>Monitoring volcanic gas emissions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/>
              <a:t>Studying the geologic history of a particular volcano or volcanic center</a:t>
            </a:r>
          </a:p>
          <a:p>
            <a:pPr lvl="2">
              <a:lnSpc>
                <a:spcPct val="90000"/>
              </a:lnSpc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457200"/>
            <a:ext cx="8382000" cy="160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Minimizing the Volcanic Hazards</a:t>
            </a:r>
            <a:endParaRPr lang="en-US" sz="4000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066800"/>
            <a:ext cx="8839200" cy="5181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200" dirty="0" smtClean="0"/>
              <a:t>Monitoring </a:t>
            </a:r>
            <a:r>
              <a:rPr lang="en-US" sz="2200" b="1" dirty="0" smtClean="0"/>
              <a:t>seismic activity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Small earthquakes around the area of a volcano </a:t>
            </a:r>
          </a:p>
          <a:p>
            <a:pPr>
              <a:lnSpc>
                <a:spcPct val="90000"/>
              </a:lnSpc>
              <a:defRPr/>
            </a:pPr>
            <a:r>
              <a:rPr lang="en-US" sz="2200" dirty="0" smtClean="0"/>
              <a:t>Monitoring </a:t>
            </a:r>
            <a:r>
              <a:rPr lang="en-US" sz="2200" b="1" dirty="0" smtClean="0"/>
              <a:t>thermal, magnetic, and hydrologic conditions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Magma accumulation can heat rock or water, change magnetic stimulus or change water temperature</a:t>
            </a:r>
          </a:p>
          <a:p>
            <a:pPr>
              <a:lnSpc>
                <a:spcPct val="90000"/>
              </a:lnSpc>
              <a:defRPr/>
            </a:pPr>
            <a:r>
              <a:rPr lang="en-US" sz="2200" dirty="0" smtClean="0"/>
              <a:t>Monitoring the </a:t>
            </a:r>
            <a:r>
              <a:rPr lang="en-US" sz="2200" b="1" dirty="0" smtClean="0"/>
              <a:t>land surface </a:t>
            </a:r>
            <a:r>
              <a:rPr lang="en-US" sz="2200" dirty="0" smtClean="0"/>
              <a:t>to detect tilting or swelling of the volcano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The change in the land surface around a volcano can indicate change in the volcano</a:t>
            </a:r>
          </a:p>
          <a:p>
            <a:pPr>
              <a:lnSpc>
                <a:spcPct val="90000"/>
              </a:lnSpc>
              <a:defRPr/>
            </a:pPr>
            <a:r>
              <a:rPr lang="en-US" sz="2200" dirty="0" smtClean="0"/>
              <a:t>Monitoring volcanic </a:t>
            </a:r>
            <a:r>
              <a:rPr lang="en-US" sz="2200" b="1" dirty="0" smtClean="0"/>
              <a:t>gas emissions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A volcano getting ready to erupt can have a change in gas emissions</a:t>
            </a:r>
          </a:p>
          <a:p>
            <a:pPr>
              <a:lnSpc>
                <a:spcPct val="90000"/>
              </a:lnSpc>
              <a:defRPr/>
            </a:pPr>
            <a:r>
              <a:rPr lang="en-US" sz="2200" dirty="0" smtClean="0"/>
              <a:t>Studying the </a:t>
            </a:r>
            <a:r>
              <a:rPr lang="en-US" sz="2200" b="1" dirty="0" smtClean="0"/>
              <a:t>geologic history </a:t>
            </a:r>
            <a:r>
              <a:rPr lang="en-US" sz="2200" dirty="0" smtClean="0"/>
              <a:t>of a particular volcano or volcanic center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Understanding the geologic history of the volcano can help in knowing if it is going to erupt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457200"/>
            <a:ext cx="8382000" cy="160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Volcanic Alert or Warning</a:t>
            </a:r>
            <a:endParaRPr lang="en-US" sz="4000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143000"/>
            <a:ext cx="8153400" cy="5181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dirty="0" smtClean="0"/>
              <a:t>When should the public be alerted to the emanate danger of a volcanic eruption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Using a system of ground-based lev</a:t>
            </a:r>
            <a:r>
              <a:rPr lang="en-US" sz="2400" dirty="0" smtClean="0"/>
              <a:t>els and aviation-based color code levels, the public can be alerted to a volcanic eruption</a:t>
            </a:r>
          </a:p>
          <a:p>
            <a:pPr lvl="1">
              <a:lnSpc>
                <a:spcPct val="90000"/>
              </a:lnSpc>
              <a:defRPr/>
            </a:pPr>
            <a:endParaRPr lang="en-US" sz="1200" dirty="0" smtClean="0"/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Developed  by USGS, used by 5 volcanic observatories</a:t>
            </a:r>
          </a:p>
          <a:p>
            <a:pPr lvl="1">
              <a:lnSpc>
                <a:spcPct val="90000"/>
              </a:lnSpc>
              <a:defRPr/>
            </a:pPr>
            <a:endParaRPr lang="en-US" sz="1200" dirty="0" smtClean="0"/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Each component has four levels for monitoring 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400" dirty="0" smtClean="0"/>
              <a:t>Usually the alerts for the volcanoes and eruptions will be the save for both levels (ground and aviation)</a:t>
            </a:r>
          </a:p>
          <a:p>
            <a:pPr lvl="2">
              <a:lnSpc>
                <a:spcPct val="90000"/>
              </a:lnSpc>
              <a:defRPr/>
            </a:pPr>
            <a:endParaRPr lang="en-US" sz="1200" dirty="0" smtClean="0"/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But for some the ground alert maybe more than the aviation or reversed, depending the kind of volcano</a:t>
            </a:r>
          </a:p>
          <a:p>
            <a:pPr lvl="2">
              <a:lnSpc>
                <a:spcPct val="90000"/>
              </a:lnSpc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H:\class\class\semesters\fall13\Geo-1000-SoHigh\volca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15169"/>
            <a:ext cx="6324600" cy="5568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763000" cy="160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Perception of and Adjustment to the Volcanic Hazard</a:t>
            </a:r>
            <a:endParaRPr lang="en-US" sz="4000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8153400" cy="4648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dirty="0" smtClean="0"/>
              <a:t>Information concerning how people perceive a volcanic hazard is limited</a:t>
            </a: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People live near volcanoes for a variety of reasons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They were born there and in the case of some islands, all land is volcanic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The land is fertile and good for farming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People are optimistic and believe an eruption is unlikely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They cannot choose where they live, they may be limited by economics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The best way to limit concern about living near a volcano would be to better understand the what needs to be done in a </a:t>
            </a:r>
            <a:r>
              <a:rPr lang="en-US" b="1" dirty="0" smtClean="0"/>
              <a:t>volcanic crisis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763000" cy="160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Perception of and Adjustment to the Volcanic Hazard</a:t>
            </a:r>
            <a:endParaRPr lang="en-US" sz="4000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8153400" cy="4648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200" b="1" dirty="0" smtClean="0"/>
              <a:t>Adjustments to Volcanic Hazards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Major adjustment of understand evacuation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People need to understand the hazards and when told to evacuate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Some places are offering rewards to relocate</a:t>
            </a:r>
          </a:p>
          <a:p>
            <a:pPr>
              <a:lnSpc>
                <a:spcPct val="90000"/>
              </a:lnSpc>
              <a:defRPr/>
            </a:pPr>
            <a:r>
              <a:rPr lang="en-US" sz="2200" b="1" dirty="0" smtClean="0"/>
              <a:t>Attempts to control lava flows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There have been some attempts to regulate the flow of lava 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200" dirty="0" smtClean="0"/>
              <a:t>One way is called </a:t>
            </a:r>
            <a:r>
              <a:rPr lang="en-US" sz="2200" b="1" dirty="0" smtClean="0"/>
              <a:t>hydraulic chilling </a:t>
            </a:r>
            <a:r>
              <a:rPr lang="en-US" sz="2200" dirty="0" smtClean="0"/>
              <a:t>where the flow of lava is controlled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200" dirty="0" smtClean="0"/>
              <a:t>For this to happen 3 things have to be available</a:t>
            </a:r>
          </a:p>
          <a:p>
            <a:pPr lvl="3">
              <a:lnSpc>
                <a:spcPct val="90000"/>
              </a:lnSpc>
              <a:defRPr/>
            </a:pPr>
            <a:r>
              <a:rPr lang="en-US" sz="2200" dirty="0" smtClean="0"/>
              <a:t>Slow movement of lava</a:t>
            </a:r>
          </a:p>
          <a:p>
            <a:pPr lvl="3">
              <a:lnSpc>
                <a:spcPct val="90000"/>
              </a:lnSpc>
              <a:defRPr/>
            </a:pPr>
            <a:r>
              <a:rPr lang="en-US" sz="2200" dirty="0" smtClean="0"/>
              <a:t>Available transportation and roads to move the machinery on</a:t>
            </a:r>
          </a:p>
          <a:p>
            <a:pPr lvl="3">
              <a:lnSpc>
                <a:spcPct val="90000"/>
              </a:lnSpc>
              <a:defRPr/>
            </a:pPr>
            <a:r>
              <a:rPr lang="en-US" sz="2200" dirty="0" smtClean="0"/>
              <a:t>Water is ready available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800" dirty="0" smtClean="0"/>
              <a:t>Magma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371600"/>
            <a:ext cx="7543800" cy="47244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b="1" u="sng" dirty="0" smtClean="0"/>
              <a:t>Magma 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b="1" dirty="0" smtClean="0"/>
              <a:t>Molten mineral material below the surface </a:t>
            </a:r>
            <a:r>
              <a:rPr lang="en-US" sz="2400" dirty="0" smtClean="0"/>
              <a:t>– 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b="1" dirty="0" smtClean="0"/>
              <a:t>Lava</a:t>
            </a:r>
            <a:r>
              <a:rPr lang="en-US" sz="2400" dirty="0" smtClean="0"/>
              <a:t> </a:t>
            </a:r>
            <a:r>
              <a:rPr lang="en-US" sz="2400" b="1" dirty="0" smtClean="0"/>
              <a:t>when extruded to the surface</a:t>
            </a:r>
            <a:r>
              <a:rPr lang="en-US" sz="2400" dirty="0" smtClean="0"/>
              <a:t>.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b="1" dirty="0" smtClean="0"/>
              <a:t>Explosive</a:t>
            </a:r>
            <a:r>
              <a:rPr lang="en-US" sz="2400" dirty="0" smtClean="0"/>
              <a:t> </a:t>
            </a:r>
            <a:r>
              <a:rPr lang="en-US" sz="2400" b="1" dirty="0" smtClean="0"/>
              <a:t>material is pyroclastic material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b="1" dirty="0" smtClean="0"/>
              <a:t>Distribution</a:t>
            </a:r>
            <a:r>
              <a:rPr lang="en-US" sz="2400" dirty="0" smtClean="0"/>
              <a:t>—Most found in the Ring of Fire or at subduction zones</a:t>
            </a:r>
          </a:p>
          <a:p>
            <a:pPr lvl="1">
              <a:lnSpc>
                <a:spcPct val="80000"/>
              </a:lnSpc>
              <a:defRPr/>
            </a:pPr>
            <a:endParaRPr lang="en-US" sz="1200" dirty="0" smtClean="0"/>
          </a:p>
          <a:p>
            <a:pPr>
              <a:lnSpc>
                <a:spcPct val="80000"/>
              </a:lnSpc>
              <a:defRPr/>
            </a:pPr>
            <a:r>
              <a:rPr lang="en-US" b="1" dirty="0" smtClean="0"/>
              <a:t>Magma Chemistry and style of eruptions</a:t>
            </a:r>
          </a:p>
          <a:p>
            <a:pPr lvl="1">
              <a:lnSpc>
                <a:spcPct val="80000"/>
              </a:lnSpc>
              <a:buClr>
                <a:srgbClr val="AD0101"/>
              </a:buClr>
              <a:defRPr/>
            </a:pPr>
            <a:r>
              <a:rPr lang="en-US" sz="2400" b="1" dirty="0" smtClean="0"/>
              <a:t>Felsic Magma </a:t>
            </a:r>
            <a:r>
              <a:rPr lang="en-US" sz="2400" dirty="0" smtClean="0"/>
              <a:t>– </a:t>
            </a:r>
            <a:r>
              <a:rPr lang="en-US" sz="2400" dirty="0">
                <a:solidFill>
                  <a:srgbClr val="303030"/>
                </a:solidFill>
              </a:rPr>
              <a:t>Rhyolite and Granite</a:t>
            </a:r>
          </a:p>
          <a:p>
            <a:pPr lvl="2">
              <a:lnSpc>
                <a:spcPct val="80000"/>
              </a:lnSpc>
              <a:defRPr/>
            </a:pPr>
            <a:r>
              <a:rPr lang="en-US" sz="2400" dirty="0" smtClean="0"/>
              <a:t>Explosive eruptions</a:t>
            </a:r>
          </a:p>
          <a:p>
            <a:pPr lvl="1">
              <a:lnSpc>
                <a:spcPct val="80000"/>
              </a:lnSpc>
              <a:buClr>
                <a:srgbClr val="AD0101"/>
              </a:buClr>
              <a:buNone/>
              <a:defRPr/>
            </a:pPr>
            <a:r>
              <a:rPr lang="en-US" sz="2400" dirty="0" smtClean="0"/>
              <a:t>	</a:t>
            </a:r>
            <a:r>
              <a:rPr lang="en-US" sz="2400" b="1" dirty="0" smtClean="0"/>
              <a:t>Mafic Magma </a:t>
            </a:r>
            <a:r>
              <a:rPr lang="en-US" sz="2400" dirty="0" smtClean="0"/>
              <a:t>– </a:t>
            </a:r>
            <a:r>
              <a:rPr lang="en-US" sz="2400" dirty="0">
                <a:solidFill>
                  <a:srgbClr val="303030"/>
                </a:solidFill>
              </a:rPr>
              <a:t>Basalt and Gabbro</a:t>
            </a:r>
          </a:p>
          <a:p>
            <a:pPr lvl="2">
              <a:lnSpc>
                <a:spcPct val="80000"/>
              </a:lnSpc>
              <a:defRPr/>
            </a:pPr>
            <a:r>
              <a:rPr lang="en-US" sz="2400" dirty="0" smtClean="0"/>
              <a:t>Slow moving, non-explosive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81000"/>
            <a:ext cx="8382000" cy="1600200"/>
          </a:xfrm>
        </p:spPr>
        <p:txBody>
          <a:bodyPr/>
          <a:lstStyle/>
          <a:p>
            <a:pPr>
              <a:defRPr/>
            </a:pPr>
            <a:r>
              <a:rPr lang="en-US" sz="4800" dirty="0" smtClean="0"/>
              <a:t>How Magma Forms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71600"/>
            <a:ext cx="8991600" cy="4191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u="sng" dirty="0" smtClean="0"/>
              <a:t>Decompression melting </a:t>
            </a:r>
            <a:r>
              <a:rPr lang="en-US" dirty="0" smtClean="0"/>
              <a:t>– when overlying pressure is exerted on hot rock within the asthenosphere is decreased.</a:t>
            </a:r>
          </a:p>
          <a:p>
            <a:pPr lvl="2">
              <a:lnSpc>
                <a:spcPct val="80000"/>
              </a:lnSpc>
              <a:defRPr/>
            </a:pPr>
            <a:r>
              <a:rPr lang="en-US" sz="2400" dirty="0" smtClean="0"/>
              <a:t>	Happens at Hot Spots and Divergent boundaries</a:t>
            </a:r>
          </a:p>
          <a:p>
            <a:pPr lvl="2">
              <a:lnSpc>
                <a:spcPct val="80000"/>
              </a:lnSpc>
              <a:buNone/>
              <a:defRPr/>
            </a:pPr>
            <a:endParaRPr lang="en-US" sz="1100" dirty="0" smtClean="0"/>
          </a:p>
          <a:p>
            <a:pPr>
              <a:lnSpc>
                <a:spcPct val="80000"/>
              </a:lnSpc>
              <a:defRPr/>
            </a:pPr>
            <a:r>
              <a:rPr lang="en-US" u="sng" dirty="0" smtClean="0"/>
              <a:t>Addition of volatiles </a:t>
            </a:r>
            <a:r>
              <a:rPr lang="en-US" dirty="0" smtClean="0"/>
              <a:t>lowers the melting temperature of rocks by helping to break chemical bonds within silicate minerals 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dirty="0" smtClean="0"/>
              <a:t>Volatiles are chemical compounds, such as such as water or carbon dioxide that evaporate  and exist in a gaseous state at the earth’s surface</a:t>
            </a:r>
          </a:p>
          <a:p>
            <a:pPr lvl="1">
              <a:lnSpc>
                <a:spcPct val="80000"/>
              </a:lnSpc>
              <a:buNone/>
              <a:defRPr/>
            </a:pPr>
            <a:endParaRPr lang="en-US" sz="1100" dirty="0" smtClean="0"/>
          </a:p>
          <a:p>
            <a:pPr>
              <a:lnSpc>
                <a:spcPct val="80000"/>
              </a:lnSpc>
              <a:defRPr/>
            </a:pPr>
            <a:r>
              <a:rPr lang="en-US" sz="2600" u="sng" dirty="0" smtClean="0"/>
              <a:t>Addition of heat</a:t>
            </a:r>
            <a:r>
              <a:rPr lang="en-US" sz="2600" dirty="0" smtClean="0"/>
              <a:t> to rocks will induce melting if the temperature of the rocks exceeds the melting temperature of silicate rocks at that depth </a:t>
            </a:r>
          </a:p>
          <a:p>
            <a:pPr lvl="1">
              <a:lnSpc>
                <a:spcPct val="80000"/>
              </a:lnSpc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4" name="Picture 4" descr="http://www.uwmc.uwc.edu/geography/ribmtn/TEKF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447800"/>
            <a:ext cx="8944057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81000"/>
            <a:ext cx="8382000" cy="1600200"/>
          </a:xfrm>
        </p:spPr>
        <p:txBody>
          <a:bodyPr/>
          <a:lstStyle/>
          <a:p>
            <a:pPr>
              <a:defRPr/>
            </a:pPr>
            <a:r>
              <a:rPr lang="en-US" sz="4800" dirty="0" smtClean="0"/>
              <a:t>Properties of Magma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991600" cy="47244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u="sng" dirty="0" smtClean="0"/>
              <a:t>Magma is made up of melted silicate rocks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dirty="0" smtClean="0"/>
              <a:t>Basaltic, Andesitic, and Rhyolitic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dirty="0" smtClean="0"/>
              <a:t>Magma is less dense than surrounding rock therefore it rises buoyantly towards the surface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dirty="0" smtClean="0"/>
              <a:t>As it moves towards the surface and melting takes place, chemical processes happen and magma becomes more felsic</a:t>
            </a:r>
          </a:p>
          <a:p>
            <a:pPr lvl="1">
              <a:lnSpc>
                <a:spcPct val="80000"/>
              </a:lnSpc>
              <a:buNone/>
              <a:defRPr/>
            </a:pPr>
            <a:endParaRPr lang="en-US" sz="1100" dirty="0" smtClean="0"/>
          </a:p>
          <a:p>
            <a:pPr>
              <a:lnSpc>
                <a:spcPct val="80000"/>
              </a:lnSpc>
              <a:defRPr/>
            </a:pPr>
            <a:r>
              <a:rPr lang="en-US" u="sng" dirty="0" smtClean="0"/>
              <a:t>Viscosity is the resistance to flow due to greater amounts of silica in the magma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dirty="0" smtClean="0"/>
              <a:t>The viscosity of the magma influences the type of volcano</a:t>
            </a:r>
          </a:p>
          <a:p>
            <a:pPr lvl="1">
              <a:lnSpc>
                <a:spcPct val="80000"/>
              </a:lnSpc>
              <a:buNone/>
              <a:defRPr/>
            </a:pPr>
            <a:endParaRPr lang="en-US" sz="1100" dirty="0" smtClean="0"/>
          </a:p>
          <a:p>
            <a:pPr>
              <a:lnSpc>
                <a:spcPct val="80000"/>
              </a:lnSpc>
              <a:defRPr/>
            </a:pPr>
            <a:r>
              <a:rPr lang="en-US" u="sng" dirty="0" smtClean="0"/>
              <a:t>Volatile Content of the volcano is connected to a high concentration of dissolved volatiles within the magma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http://www.iupui.edu/~geol110/assets/05_volcanoes/magma%20composition%20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7391400" cy="5219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6934200" cy="1219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Types of Volcanoes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914400"/>
            <a:ext cx="8077200" cy="5029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000" b="1" u="sng" dirty="0" smtClean="0"/>
              <a:t>Shield</a:t>
            </a:r>
          </a:p>
          <a:p>
            <a:pPr lvl="1">
              <a:defRPr/>
            </a:pPr>
            <a:r>
              <a:rPr lang="en-US" sz="2000" dirty="0" smtClean="0"/>
              <a:t>Broad, gentle slope</a:t>
            </a:r>
          </a:p>
          <a:p>
            <a:pPr lvl="1">
              <a:defRPr/>
            </a:pPr>
            <a:r>
              <a:rPr lang="en-US" sz="2000" dirty="0" smtClean="0"/>
              <a:t>Largest in the world</a:t>
            </a:r>
          </a:p>
          <a:p>
            <a:pPr lvl="1">
              <a:defRPr/>
            </a:pPr>
            <a:r>
              <a:rPr lang="en-US" sz="2000" dirty="0" smtClean="0"/>
              <a:t>Layers of lava flows</a:t>
            </a:r>
          </a:p>
          <a:p>
            <a:pPr lvl="1">
              <a:defRPr/>
            </a:pPr>
            <a:r>
              <a:rPr lang="en-US" sz="2000" dirty="0" smtClean="0"/>
              <a:t>Basaltic magma, quiet eruptions</a:t>
            </a:r>
          </a:p>
          <a:p>
            <a:pPr lvl="1">
              <a:defRPr/>
            </a:pPr>
            <a:r>
              <a:rPr lang="en-US" sz="2000" dirty="0" smtClean="0"/>
              <a:t>Common in islands, Hawaii and Iceland</a:t>
            </a:r>
          </a:p>
          <a:p>
            <a:pPr>
              <a:defRPr/>
            </a:pPr>
            <a:r>
              <a:rPr lang="en-US" sz="2000" b="1" u="sng" dirty="0" smtClean="0"/>
              <a:t>Composite</a:t>
            </a:r>
          </a:p>
          <a:p>
            <a:pPr lvl="1">
              <a:defRPr/>
            </a:pPr>
            <a:r>
              <a:rPr lang="en-US" sz="2000" dirty="0" smtClean="0"/>
              <a:t>Large, steep, symmetrical</a:t>
            </a:r>
          </a:p>
          <a:p>
            <a:pPr lvl="1">
              <a:defRPr/>
            </a:pPr>
            <a:r>
              <a:rPr lang="en-US" sz="2000" dirty="0" smtClean="0"/>
              <a:t>Beautiful cone shape</a:t>
            </a:r>
          </a:p>
          <a:p>
            <a:pPr lvl="1">
              <a:defRPr/>
            </a:pPr>
            <a:r>
              <a:rPr lang="en-US" sz="2000" dirty="0" smtClean="0"/>
              <a:t>Layers of lava, proclastic</a:t>
            </a:r>
          </a:p>
          <a:p>
            <a:pPr lvl="1">
              <a:defRPr/>
            </a:pPr>
            <a:r>
              <a:rPr lang="en-US" sz="2000" dirty="0" smtClean="0"/>
              <a:t>Magma andesitic, both explosive and quiet eruptions</a:t>
            </a:r>
          </a:p>
          <a:p>
            <a:pPr lvl="1">
              <a:defRPr/>
            </a:pPr>
            <a:r>
              <a:rPr lang="en-US" sz="2000" dirty="0" smtClean="0"/>
              <a:t>Mt. </a:t>
            </a:r>
            <a:r>
              <a:rPr lang="en-US" sz="2000" dirty="0" err="1" smtClean="0"/>
              <a:t>Fuju</a:t>
            </a:r>
            <a:r>
              <a:rPr lang="en-US" sz="2000" dirty="0" smtClean="0"/>
              <a:t>, Mt. St. Helen, Mt. Rainier</a:t>
            </a:r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0" y="6172200"/>
          <a:ext cx="1866900" cy="687388"/>
        </p:xfrm>
        <a:graphic>
          <a:graphicData uri="http://schemas.openxmlformats.org/presentationml/2006/ole">
            <p:oleObj spid="_x0000_s39954" name="Package" showAsIcon="1" r:id="rId3" imgW="1880315" imgH="68258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5005</TotalTime>
  <Words>1574</Words>
  <Application>Microsoft Office PowerPoint</Application>
  <PresentationFormat>On-screen Show (4:3)</PresentationFormat>
  <Paragraphs>226</Paragraphs>
  <Slides>38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Custom Design</vt:lpstr>
      <vt:lpstr>NewsPrint</vt:lpstr>
      <vt:lpstr>Package</vt:lpstr>
      <vt:lpstr>Volcanoes</vt:lpstr>
      <vt:lpstr>Rigid Earth to Plate Tectonics</vt:lpstr>
      <vt:lpstr>Introduction to Volcanoes</vt:lpstr>
      <vt:lpstr>Magma</vt:lpstr>
      <vt:lpstr>How Magma Forms</vt:lpstr>
      <vt:lpstr>Slide 6</vt:lpstr>
      <vt:lpstr>Properties of Magma</vt:lpstr>
      <vt:lpstr>Slide 8</vt:lpstr>
      <vt:lpstr>Types of Volcanoes</vt:lpstr>
      <vt:lpstr>Types of Volcanoes</vt:lpstr>
      <vt:lpstr>Slide 11</vt:lpstr>
      <vt:lpstr>Parts of Volcanoes</vt:lpstr>
      <vt:lpstr>Slide 13</vt:lpstr>
      <vt:lpstr>How a Caldera is formed</vt:lpstr>
      <vt:lpstr>Types of Volcanoes</vt:lpstr>
      <vt:lpstr>Igneous Features</vt:lpstr>
      <vt:lpstr>Slide 17</vt:lpstr>
      <vt:lpstr>Mid-ocean Ridges and Continental Rifts Volcanoes</vt:lpstr>
      <vt:lpstr>Slide 19</vt:lpstr>
      <vt:lpstr>Subduction Zone Volcanoes</vt:lpstr>
      <vt:lpstr>Convergent Boundaries</vt:lpstr>
      <vt:lpstr>Slide 22</vt:lpstr>
      <vt:lpstr> Hot Spots</vt:lpstr>
      <vt:lpstr>Mantle Plums</vt:lpstr>
      <vt:lpstr>Slide 25</vt:lpstr>
      <vt:lpstr>Geographic Regions at Risk from Volcanoes</vt:lpstr>
      <vt:lpstr>Pacific Ring of Fire</vt:lpstr>
      <vt:lpstr>Slide 28</vt:lpstr>
      <vt:lpstr>Volcanic Hazards</vt:lpstr>
      <vt:lpstr>Slide 30</vt:lpstr>
      <vt:lpstr>Linkages between Volcanoes and other Natural Hazards</vt:lpstr>
      <vt:lpstr>Natural Service Function of Volcanoes</vt:lpstr>
      <vt:lpstr>Human Interaction with Volcanoes</vt:lpstr>
      <vt:lpstr>Minimizing the Volcanic Hazards</vt:lpstr>
      <vt:lpstr>Volcanic Alert or Warning</vt:lpstr>
      <vt:lpstr>Slide 36</vt:lpstr>
      <vt:lpstr>Perception of and Adjustment to the Volcanic Hazard</vt:lpstr>
      <vt:lpstr>Perception of and Adjustment to the Volcanic Hazard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Portraying the Earth</dc:title>
  <dc:creator>Cindy Clark</dc:creator>
  <cp:lastModifiedBy>Allen Clark</cp:lastModifiedBy>
  <cp:revision>290</cp:revision>
  <dcterms:created xsi:type="dcterms:W3CDTF">2007-09-03T15:50:30Z</dcterms:created>
  <dcterms:modified xsi:type="dcterms:W3CDTF">2013-09-30T02:26:48Z</dcterms:modified>
</cp:coreProperties>
</file>